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handoutMasterIdLst>
    <p:handoutMasterId r:id="rId7"/>
  </p:handoutMasterIdLst>
  <p:sldIdLst>
    <p:sldId id="1184" r:id="rId5"/>
  </p:sldIdLst>
  <p:sldSz cx="9144000" cy="6858000" type="screen4x3"/>
  <p:notesSz cx="6858000" cy="1152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FF"/>
    <a:srgbClr val="FF00FF"/>
    <a:srgbClr val="7A0063"/>
    <a:srgbClr val="FFFFCC"/>
    <a:srgbClr val="FF8E2D"/>
    <a:srgbClr val="1F77B4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71B1A-BFB0-4012-896B-6DAB0B7430A1}" v="64" dt="2019-02-14T23:32:12.819"/>
    <p1510:client id="{42D4A4E9-EE36-4A59-A70E-6E465189646B}" v="8" dt="2019-02-14T23:19:16.401"/>
    <p1510:client id="{DB9C894F-4492-401A-8D7B-563DF12687AA}" v="82" dt="2019-02-15T03:39:08.624"/>
    <p1510:client id="{5335FC03-5F7D-4C8A-B561-D69C55CFED88}" v="701" dt="2019-02-15T05:15:40.390"/>
    <p1510:client id="{5485CC03-6CFE-486D-8641-1B8B2039C51A}" v="3" dt="2019-02-15T13:30:0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7BA1E-7F46-476E-8AC6-96405FD3B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3EF1B-156A-46B9-AFCB-6104AC0540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2DC35EF-88F2-4131-8983-D7D7304771A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691AF-86B6-4E0D-8E87-9323EEBAEE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69D11-44B8-4CEA-A819-525C143428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318C210-F6B3-4C26-AF8B-441F03A8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5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DC5B70E-8B31-4D9D-960F-0FDFBB17311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A875F66-09E6-46F7-8181-BBF87A17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75F66-09E6-46F7-8181-BBF87A17F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40" y="195262"/>
            <a:ext cx="1441023" cy="17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789040"/>
            <a:ext cx="6945313" cy="1612900"/>
          </a:xfrm>
          <a:noFill/>
        </p:spPr>
        <p:txBody>
          <a:bodyPr lIns="576000" rIns="36000" bIns="360000"/>
          <a:lstStyle>
            <a:lvl1pPr>
              <a:defRPr sz="2800">
                <a:solidFill>
                  <a:schemeClr val="tx2"/>
                </a:solidFill>
                <a:latin typeface="Univers Next W1G for BP Light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27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7850" y="5327526"/>
            <a:ext cx="4664075" cy="647700"/>
          </a:xfrm>
          <a:noFill/>
          <a:ln w="9525" algn="ctr">
            <a:noFill/>
            <a:miter lim="800000"/>
            <a:headEnd/>
            <a:tailEnd/>
          </a:ln>
          <a:extLst/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  <a:latin typeface="Univers Next W1G for BP Light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57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/>
            </a:lvl1pPr>
            <a:lvl2pPr>
              <a:spcBef>
                <a:spcPts val="1350"/>
              </a:spcBef>
              <a:defRPr/>
            </a:lvl2pPr>
            <a:lvl3pPr>
              <a:spcBef>
                <a:spcPts val="1350"/>
              </a:spcBef>
              <a:defRPr/>
            </a:lvl3pPr>
            <a:lvl4pPr>
              <a:spcBef>
                <a:spcPts val="1350"/>
              </a:spcBef>
              <a:defRPr/>
            </a:lvl4pPr>
            <a:lvl5pPr>
              <a:spcBef>
                <a:spcPts val="13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7325" y="6626225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8550" y="6626225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26225"/>
            <a:ext cx="3476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>
              <a:defRPr/>
            </a:pPr>
            <a:fld id="{F29A2FE3-E566-470A-8FA6-94750AF15783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484784"/>
            <a:ext cx="3565525" cy="474980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2438" y="1484784"/>
            <a:ext cx="3565525" cy="474980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FA20-29AF-40A8-814D-AEA922CDDF53}" type="slidenum">
              <a:rPr lang="en-GB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556792"/>
            <a:ext cx="7288213" cy="421005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F9C8D-12B1-40C3-892C-5A997EC2FD7F}" type="slidenum">
              <a:rPr lang="en-GB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44513" y="1484784"/>
            <a:ext cx="3565525" cy="4749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2438" y="1484784"/>
            <a:ext cx="3565525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231B-7B73-41B4-B635-1BBC8190E110}" type="slidenum">
              <a:rPr lang="en-GB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0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7829550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4513" y="1559520"/>
            <a:ext cx="7283450" cy="4749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24EF-A721-40BE-93BF-F0B045800776}" type="slidenum">
              <a:rPr lang="en-GB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7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7463" y="230188"/>
            <a:ext cx="7829551" cy="930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484313"/>
            <a:ext cx="72834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6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7325" y="6626225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6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8550" y="6626225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6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26225"/>
            <a:ext cx="3476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A2FE3-E566-470A-8FA6-94750AF15783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0" y="1196752"/>
            <a:ext cx="781236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24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Univers Next W1G for BP Light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>
          <a:solidFill>
            <a:schemeClr val="tx1"/>
          </a:solidFill>
          <a:latin typeface="Univers Next W1G for BP Light" pitchFamily="34" charset="0"/>
          <a:ea typeface="+mn-ea"/>
          <a:cs typeface="+mn-cs"/>
        </a:defRPr>
      </a:lvl1pPr>
      <a:lvl2pPr marL="549275" indent="-273050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2pPr>
      <a:lvl3pPr marL="808038" indent="-257175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3pPr>
      <a:lvl4pPr marL="1082675" indent="-273050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4pPr>
      <a:lvl5pPr marL="1355725" indent="-271463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5pPr>
      <a:lvl6pPr marL="1812925" indent="-271463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ACA02-7793-4F00-982F-A1F259D3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393"/>
            <a:ext cx="9144000" cy="564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BE639-6922-4F65-8C8D-DB62EBCE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1" y="230188"/>
            <a:ext cx="7829551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Univers for BP" panose="020B0603020202020204" pitchFamily="34" charset="0"/>
              </a:rPr>
              <a:t>THSX Ph2 Facilities 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0CBFB-E60F-47FF-8F77-FB394B204BBC}"/>
              </a:ext>
            </a:extLst>
          </p:cNvPr>
          <p:cNvSpPr txBox="1"/>
          <p:nvPr/>
        </p:nvSpPr>
        <p:spPr>
          <a:xfrm>
            <a:off x="2787599" y="3926925"/>
            <a:ext cx="1642031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/>
              <a:t>Static umbilical supplying power/chemicals from DC41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5A0DC2-4C01-46E5-A98C-43836C6752D3}"/>
              </a:ext>
            </a:extLst>
          </p:cNvPr>
          <p:cNvCxnSpPr>
            <a:cxnSpLocks/>
          </p:cNvCxnSpPr>
          <p:nvPr/>
        </p:nvCxnSpPr>
        <p:spPr>
          <a:xfrm>
            <a:off x="3179752" y="4434756"/>
            <a:ext cx="347220" cy="3495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5F75C2-ACA3-42E5-BCB5-2820740877D4}"/>
              </a:ext>
            </a:extLst>
          </p:cNvPr>
          <p:cNvSpPr txBox="1"/>
          <p:nvPr/>
        </p:nvSpPr>
        <p:spPr>
          <a:xfrm>
            <a:off x="5495421" y="5173340"/>
            <a:ext cx="1642031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/>
              <a:t>10” dual flowlines tie DC46 and DC47 into DC45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56E0A-09A6-4241-B212-3D57D555CC79}"/>
              </a:ext>
            </a:extLst>
          </p:cNvPr>
          <p:cNvCxnSpPr>
            <a:cxnSpLocks/>
          </p:cNvCxnSpPr>
          <p:nvPr/>
        </p:nvCxnSpPr>
        <p:spPr>
          <a:xfrm flipH="1">
            <a:off x="6318483" y="4369915"/>
            <a:ext cx="427264" cy="8287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8E2DF7-0BAC-4B94-9100-2A1347582ABD}"/>
              </a:ext>
            </a:extLst>
          </p:cNvPr>
          <p:cNvCxnSpPr>
            <a:cxnSpLocks/>
          </p:cNvCxnSpPr>
          <p:nvPr/>
        </p:nvCxnSpPr>
        <p:spPr>
          <a:xfrm>
            <a:off x="5381275" y="4344626"/>
            <a:ext cx="740579" cy="8287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7F1AB6-A406-4044-B679-8AD7E511DC2A}"/>
              </a:ext>
            </a:extLst>
          </p:cNvPr>
          <p:cNvCxnSpPr>
            <a:cxnSpLocks/>
          </p:cNvCxnSpPr>
          <p:nvPr/>
        </p:nvCxnSpPr>
        <p:spPr>
          <a:xfrm>
            <a:off x="4429630" y="4080813"/>
            <a:ext cx="557893" cy="1538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CC2B58-EB9A-429D-9ACB-A1FED0D3F86E}"/>
              </a:ext>
            </a:extLst>
          </p:cNvPr>
          <p:cNvSpPr txBox="1"/>
          <p:nvPr/>
        </p:nvSpPr>
        <p:spPr>
          <a:xfrm>
            <a:off x="2886808" y="3090446"/>
            <a:ext cx="1024618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/>
              <a:t>4-slot manifold at DC46 and DC47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E735B-9088-41F3-BB79-7A4888D2295A}"/>
              </a:ext>
            </a:extLst>
          </p:cNvPr>
          <p:cNvSpPr txBox="1"/>
          <p:nvPr/>
        </p:nvSpPr>
        <p:spPr>
          <a:xfrm>
            <a:off x="3526972" y="1209020"/>
            <a:ext cx="1232807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/>
              <a:t>PDQ Topsides</a:t>
            </a:r>
          </a:p>
          <a:p>
            <a:pPr algn="ctr"/>
            <a:r>
              <a:rPr lang="en-US" sz="1100"/>
              <a:t>HPU Expansion</a:t>
            </a:r>
          </a:p>
          <a:p>
            <a:pPr algn="ctr"/>
            <a:r>
              <a:rPr lang="en-US" sz="1100"/>
              <a:t>SPCU cabinet</a:t>
            </a:r>
          </a:p>
          <a:p>
            <a:pPr algn="ctr"/>
            <a:r>
              <a:rPr lang="en-US" sz="1100"/>
              <a:t>DAS cabinet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E15C1-7222-4F10-9270-EB81B9E2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9A2FE3-E566-470A-8FA6-94750AF15783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26368"/>
      </p:ext>
    </p:extLst>
  </p:cSld>
  <p:clrMapOvr>
    <a:masterClrMapping/>
  </p:clrMapOvr>
</p:sld>
</file>

<file path=ppt/theme/theme1.xml><?xml version="1.0" encoding="utf-8"?>
<a:theme xmlns:a="http://schemas.openxmlformats.org/drawingml/2006/main" name="8_BP StandardSimple4@3">
  <a:themeElements>
    <a:clrScheme name="BP colours">
      <a:dk1>
        <a:srgbClr val="000000"/>
      </a:dk1>
      <a:lt1>
        <a:srgbClr val="FFFFFF"/>
      </a:lt1>
      <a:dk2>
        <a:srgbClr val="009900"/>
      </a:dk2>
      <a:lt2>
        <a:srgbClr val="99CC00"/>
      </a:lt2>
      <a:accent1>
        <a:srgbClr val="009900"/>
      </a:accent1>
      <a:accent2>
        <a:srgbClr val="99CC00"/>
      </a:accent2>
      <a:accent3>
        <a:srgbClr val="FFE600"/>
      </a:accent3>
      <a:accent4>
        <a:srgbClr val="999999"/>
      </a:accent4>
      <a:accent5>
        <a:srgbClr val="FF9900"/>
      </a:accent5>
      <a:accent6>
        <a:srgbClr val="FF6600"/>
      </a:accent6>
      <a:hlink>
        <a:srgbClr val="009EF4"/>
      </a:hlink>
      <a:folHlink>
        <a:srgbClr val="660099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accent5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7833"/>
            </a:solidFill>
            <a:effectLst/>
            <a:latin typeface="Univers 45 Light" pitchFamily="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5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9A0D3212DB4419C3E07B9E62E6A4A" ma:contentTypeVersion="6" ma:contentTypeDescription="Create a new document." ma:contentTypeScope="" ma:versionID="908ad39d982cb2fdb6c8a5ad4c851cc6">
  <xsd:schema xmlns:xsd="http://www.w3.org/2001/XMLSchema" xmlns:xs="http://www.w3.org/2001/XMLSchema" xmlns:p="http://schemas.microsoft.com/office/2006/metadata/properties" xmlns:ns2="56419769-d8d6-4e66-a2a1-56cd81536e80" xmlns:ns3="66ca7f22-c58a-499c-8fb4-fcaa094d17b6" targetNamespace="http://schemas.microsoft.com/office/2006/metadata/properties" ma:root="true" ma:fieldsID="d5f747bb38d9aaddf7ba47dad3d36eae" ns2:_="" ns3:_="">
    <xsd:import namespace="56419769-d8d6-4e66-a2a1-56cd81536e80"/>
    <xsd:import namespace="66ca7f22-c58a-499c-8fb4-fcaa094d1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19769-d8d6-4e66-a2a1-56cd81536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7f22-c58a-499c-8fb4-fcaa094d17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96BB7-16CC-4A5E-B7C2-4EB2AEE8D908}">
  <ds:schemaRefs>
    <ds:schemaRef ds:uri="http://purl.org/dc/terms/"/>
    <ds:schemaRef ds:uri="66ca7f22-c58a-499c-8fb4-fcaa094d17b6"/>
    <ds:schemaRef ds:uri="http://schemas.microsoft.com/office/2006/documentManagement/types"/>
    <ds:schemaRef ds:uri="http://schemas.microsoft.com/office/infopath/2007/PartnerControls"/>
    <ds:schemaRef ds:uri="56419769-d8d6-4e66-a2a1-56cd81536e8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7BE637-D206-44B0-B228-C2FEC60F9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19769-d8d6-4e66-a2a1-56cd81536e80"/>
    <ds:schemaRef ds:uri="66ca7f22-c58a-499c-8fb4-fcaa094d1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0EB82-F684-48B4-8562-1072CB3B4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38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Univers 45 Light</vt:lpstr>
      <vt:lpstr>Univers for BP</vt:lpstr>
      <vt:lpstr>Univers Next W1G for BP Light</vt:lpstr>
      <vt:lpstr>8_BP StandardSimple4@3</vt:lpstr>
      <vt:lpstr>THSX Ph2 Facilities 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Donaldson</dc:creator>
  <cp:lastModifiedBy>Gong, Ashley</cp:lastModifiedBy>
  <cp:revision>7</cp:revision>
  <cp:lastPrinted>2019-02-14T15:55:20Z</cp:lastPrinted>
  <dcterms:modified xsi:type="dcterms:W3CDTF">2019-04-12T14:03:33Z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0x01010092F9A0D3212DB4419C3E07B9E62E6A4A</vt:lpwstr>
  </property>
  <property fmtid="{D5CDD505-2E9C-101B-9397-08002B2CF9AE}" pid="3" name="MSIP_Label_569bf4a9-87bd-4dbf-a36c-1db5158e5def_Enabled">
    <vt:lpwstr>True</vt:lpwstr>
  </property>
  <property fmtid="{D5CDD505-2E9C-101B-9397-08002B2CF9AE}" pid="4" name="MSIP_Label_569bf4a9-87bd-4dbf-a36c-1db5158e5def_SiteId">
    <vt:lpwstr>ea80952e-a476-42d4-aaf4-5457852b0f7e</vt:lpwstr>
  </property>
  <property fmtid="{D5CDD505-2E9C-101B-9397-08002B2CF9AE}" pid="5" name="MSIP_Label_569bf4a9-87bd-4dbf-a36c-1db5158e5def_Owner">
    <vt:lpwstr>XU.JI@bp.com</vt:lpwstr>
  </property>
  <property fmtid="{D5CDD505-2E9C-101B-9397-08002B2CF9AE}" pid="6" name="MSIP_Label_569bf4a9-87bd-4dbf-a36c-1db5158e5def_SetDate">
    <vt:lpwstr>2019-02-07T22:06:21.4246327Z</vt:lpwstr>
  </property>
  <property fmtid="{D5CDD505-2E9C-101B-9397-08002B2CF9AE}" pid="7" name="MSIP_Label_569bf4a9-87bd-4dbf-a36c-1db5158e5def_Name">
    <vt:lpwstr>General</vt:lpwstr>
  </property>
  <property fmtid="{D5CDD505-2E9C-101B-9397-08002B2CF9AE}" pid="8" name="MSIP_Label_569bf4a9-87bd-4dbf-a36c-1db5158e5def_Application">
    <vt:lpwstr>Microsoft Azure Information Protection</vt:lpwstr>
  </property>
  <property fmtid="{D5CDD505-2E9C-101B-9397-08002B2CF9AE}" pid="9" name="MSIP_Label_569bf4a9-87bd-4dbf-a36c-1db5158e5def_Extended_MSFT_Method">
    <vt:lpwstr>Manual</vt:lpwstr>
  </property>
  <property fmtid="{D5CDD505-2E9C-101B-9397-08002B2CF9AE}" pid="10" name="Sensitivity">
    <vt:lpwstr>General</vt:lpwstr>
  </property>
</Properties>
</file>